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1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7AE9C2-5A6B-4FB4-81E9-DB651A792FE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5EFF20-2CFB-474D-BCF9-33AFF3F60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3384376"/>
          </a:xfrm>
        </p:spPr>
        <p:txBody>
          <a:bodyPr>
            <a:noAutofit/>
          </a:bodyPr>
          <a:lstStyle/>
          <a:p>
            <a:pPr algn="ctr"/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</a:rPr>
              <a:t>Підпроект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 «Збережемо природу заради майбутнього»</a:t>
            </a:r>
          </a:p>
          <a:p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    Тема </a:t>
            </a:r>
            <a:r>
              <a:rPr lang="uk-UA" sz="4000" u="sng" dirty="0" smtClean="0">
                <a:solidFill>
                  <a:schemeClr val="accent3">
                    <a:lumMod val="50000"/>
                  </a:schemeClr>
                </a:solidFill>
              </a:rPr>
              <a:t>«Походження назви річки»</a:t>
            </a:r>
            <a:endParaRPr lang="ru-RU" sz="40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832104" cy="148478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Інтернет- проект</a:t>
            </a:r>
            <a:b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обласної Ліги старшокласників </a:t>
            </a:r>
            <a:b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«З Україною в серці»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581128"/>
            <a:ext cx="4611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Підготували учні </a:t>
            </a:r>
          </a:p>
          <a:p>
            <a:r>
              <a:rPr lang="uk-UA" sz="2400" dirty="0" err="1" smtClean="0">
                <a:solidFill>
                  <a:srgbClr val="C00000"/>
                </a:solidFill>
              </a:rPr>
              <a:t>Кобринівського</a:t>
            </a:r>
            <a:r>
              <a:rPr lang="uk-UA" sz="2400" dirty="0" smtClean="0">
                <a:solidFill>
                  <a:srgbClr val="C00000"/>
                </a:solidFill>
              </a:rPr>
              <a:t> НВК</a:t>
            </a:r>
          </a:p>
          <a:p>
            <a:r>
              <a:rPr lang="uk-UA" sz="2400" dirty="0" smtClean="0">
                <a:solidFill>
                  <a:srgbClr val="C00000"/>
                </a:solidFill>
              </a:rPr>
              <a:t>«ДНЗ –ЗОШ </a:t>
            </a:r>
            <a:r>
              <a:rPr lang="en-US" sz="2400" dirty="0" smtClean="0">
                <a:solidFill>
                  <a:srgbClr val="C00000"/>
                </a:solidFill>
              </a:rPr>
              <a:t>I-III </a:t>
            </a:r>
            <a:r>
              <a:rPr lang="uk-UA" sz="2400" dirty="0" smtClean="0">
                <a:solidFill>
                  <a:srgbClr val="C00000"/>
                </a:solidFill>
              </a:rPr>
              <a:t>ступенів»</a:t>
            </a:r>
          </a:p>
          <a:p>
            <a:r>
              <a:rPr lang="uk-UA" sz="2400" dirty="0" err="1" smtClean="0">
                <a:solidFill>
                  <a:srgbClr val="C00000"/>
                </a:solidFill>
              </a:rPr>
              <a:t>Тальнівського</a:t>
            </a:r>
            <a:r>
              <a:rPr lang="uk-UA" sz="2400" dirty="0" smtClean="0">
                <a:solidFill>
                  <a:srgbClr val="C00000"/>
                </a:solidFill>
              </a:rPr>
              <a:t> району</a:t>
            </a:r>
          </a:p>
          <a:p>
            <a:r>
              <a:rPr lang="uk-UA" sz="2400" dirty="0" smtClean="0">
                <a:solidFill>
                  <a:srgbClr val="C00000"/>
                </a:solidFill>
              </a:rPr>
              <a:t>Черкаської області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573015"/>
            <a:ext cx="2373333" cy="3223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0539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7" y="188640"/>
            <a:ext cx="4211960" cy="1440160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Вірш Ліни Костенко</a:t>
            </a:r>
            <a:br>
              <a:rPr lang="uk-UA" sz="2400" dirty="0" smtClean="0">
                <a:solidFill>
                  <a:srgbClr val="002060"/>
                </a:solidFill>
              </a:rPr>
            </a:br>
            <a:r>
              <a:rPr lang="uk-UA" sz="2400" dirty="0" smtClean="0">
                <a:solidFill>
                  <a:srgbClr val="002060"/>
                </a:solidFill>
              </a:rPr>
              <a:t>«Ще назва є, а річки вже немає»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5040560" cy="648072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назва</a:t>
            </a:r>
            <a:r>
              <a:rPr lang="ru-RU" dirty="0">
                <a:solidFill>
                  <a:schemeClr val="tx1"/>
                </a:solidFill>
              </a:rPr>
              <a:t> є, а </a:t>
            </a:r>
            <a:r>
              <a:rPr lang="ru-RU" dirty="0" err="1">
                <a:solidFill>
                  <a:schemeClr val="tx1"/>
                </a:solidFill>
              </a:rPr>
              <a:t>річки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немає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Усохли </a:t>
            </a:r>
            <a:r>
              <a:rPr lang="ru-RU" dirty="0" err="1">
                <a:solidFill>
                  <a:schemeClr val="tx1"/>
                </a:solidFill>
              </a:rPr>
              <a:t>верби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вижовкли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рови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дика качка </a:t>
            </a:r>
            <a:r>
              <a:rPr lang="ru-RU" dirty="0" err="1">
                <a:solidFill>
                  <a:schemeClr val="tx1"/>
                </a:solidFill>
              </a:rPr>
              <a:t>тоскно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обминає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рудиментарні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залишки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багви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степ, і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спека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спека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озерявин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проблиски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скупі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той у </a:t>
            </a:r>
            <a:r>
              <a:rPr lang="ru-RU" dirty="0" err="1">
                <a:solidFill>
                  <a:schemeClr val="tx1"/>
                </a:solidFill>
              </a:rPr>
              <a:t>небі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зморений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лелека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те </a:t>
            </a:r>
            <a:r>
              <a:rPr lang="ru-RU" dirty="0" err="1">
                <a:solidFill>
                  <a:schemeClr val="tx1"/>
                </a:solidFill>
              </a:rPr>
              <a:t>гніздо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лелече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стовпі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Куди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ділась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річенько</a:t>
            </a:r>
            <a:r>
              <a:rPr lang="ru-RU" dirty="0">
                <a:solidFill>
                  <a:schemeClr val="tx1"/>
                </a:solidFill>
              </a:rPr>
              <a:t>? Воскресни!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берегів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потріскались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вуста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Барвистих</a:t>
            </a:r>
            <a:r>
              <a:rPr lang="ru-RU" dirty="0">
                <a:solidFill>
                  <a:schemeClr val="tx1"/>
                </a:solidFill>
              </a:rPr>
              <a:t> лук не </a:t>
            </a:r>
            <a:r>
              <a:rPr lang="ru-RU" dirty="0" err="1">
                <a:solidFill>
                  <a:schemeClr val="tx1"/>
                </a:solidFill>
              </a:rPr>
              <a:t>знають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весни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світить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спека</a:t>
            </a:r>
            <a:r>
              <a:rPr lang="ru-RU" dirty="0">
                <a:solidFill>
                  <a:schemeClr val="tx1"/>
                </a:solidFill>
              </a:rPr>
              <a:t> ребрами моста.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Стоять мости над </a:t>
            </a:r>
            <a:r>
              <a:rPr lang="ru-RU" dirty="0" err="1">
                <a:solidFill>
                  <a:schemeClr val="tx1"/>
                </a:solidFill>
              </a:rPr>
              <a:t>мертвими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річками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Лелека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зробить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кругів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Очерети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чорними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свічками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ідуть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уздовж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колишніх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берегів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962597"/>
            <a:ext cx="4283968" cy="3212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208775" y="5445224"/>
            <a:ext cx="3719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(прикро але це все що залишилось від річки в нашому краю)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8834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124744"/>
            <a:ext cx="7245424" cy="41376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КОБРИНОВЕ – село в </a:t>
            </a:r>
            <a:r>
              <a:rPr lang="ru-RU" sz="3200" dirty="0" err="1" smtClean="0">
                <a:solidFill>
                  <a:srgbClr val="002060"/>
                </a:solidFill>
              </a:rPr>
              <a:t>Україні</a:t>
            </a:r>
            <a:r>
              <a:rPr lang="ru-RU" sz="3200" dirty="0" smtClean="0">
                <a:solidFill>
                  <a:srgbClr val="002060"/>
                </a:solidFill>
              </a:rPr>
              <a:t>, в </a:t>
            </a:r>
            <a:r>
              <a:rPr lang="ru-RU" sz="3200" dirty="0" err="1" smtClean="0">
                <a:solidFill>
                  <a:srgbClr val="002060"/>
                </a:solidFill>
              </a:rPr>
              <a:t>Тальнівському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районі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Черкаської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області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r>
              <a:rPr lang="ru-RU" sz="3200" dirty="0" err="1">
                <a:solidFill>
                  <a:srgbClr val="002060"/>
                </a:solidFill>
              </a:rPr>
              <a:t>Розташоване</a:t>
            </a:r>
            <a:r>
              <a:rPr lang="ru-RU" sz="3200" dirty="0">
                <a:solidFill>
                  <a:srgbClr val="002060"/>
                </a:solidFill>
              </a:rPr>
              <a:t> на </a:t>
            </a:r>
            <a:r>
              <a:rPr lang="ru-RU" sz="3200" dirty="0" err="1">
                <a:solidFill>
                  <a:srgbClr val="002060"/>
                </a:solidFill>
              </a:rPr>
              <a:t>річці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Машкиболоті</a:t>
            </a:r>
            <a:r>
              <a:rPr lang="ru-RU" sz="3200" dirty="0">
                <a:solidFill>
                  <a:srgbClr val="002060"/>
                </a:solidFill>
              </a:rPr>
              <a:t> (притока </a:t>
            </a:r>
            <a:r>
              <a:rPr lang="ru-RU" sz="3200" dirty="0" err="1">
                <a:solidFill>
                  <a:srgbClr val="002060"/>
                </a:solidFill>
              </a:rPr>
              <a:t>Гірського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Тікичу</a:t>
            </a:r>
            <a:r>
              <a:rPr lang="ru-RU" sz="3200" dirty="0">
                <a:solidFill>
                  <a:srgbClr val="002060"/>
                </a:solidFill>
              </a:rPr>
              <a:t>), за 15 км на </a:t>
            </a:r>
            <a:r>
              <a:rPr lang="ru-RU" sz="3200" dirty="0" err="1">
                <a:solidFill>
                  <a:srgbClr val="002060"/>
                </a:solidFill>
              </a:rPr>
              <a:t>північ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від</a:t>
            </a:r>
            <a:r>
              <a:rPr lang="ru-RU" sz="3200" dirty="0">
                <a:solidFill>
                  <a:srgbClr val="002060"/>
                </a:solidFill>
              </a:rPr>
              <a:t> районного центру і 17 км </a:t>
            </a:r>
            <a:r>
              <a:rPr lang="ru-RU" sz="3200" dirty="0" err="1">
                <a:solidFill>
                  <a:srgbClr val="002060"/>
                </a:solidFill>
              </a:rPr>
              <a:t>від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залізничної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станції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Тальне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3699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88640"/>
            <a:ext cx="7220817" cy="6453336"/>
          </a:xfrm>
        </p:spPr>
      </p:pic>
    </p:spTree>
    <p:extLst>
      <p:ext uri="{BB962C8B-B14F-4D97-AF65-F5344CB8AC3E}">
        <p14:creationId xmlns:p14="http://schemas.microsoft.com/office/powerpoint/2010/main" xmlns="" val="59805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err="1" smtClean="0"/>
              <a:t>Макшиболота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856984" cy="576064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vi-VN" dirty="0" smtClean="0">
                <a:solidFill>
                  <a:schemeClr val="tx1"/>
                </a:solidFill>
              </a:rPr>
              <a:t>Макши́болот</a:t>
            </a:r>
            <a:r>
              <a:rPr lang="uk-UA" dirty="0">
                <a:solidFill>
                  <a:schemeClr val="tx1"/>
                </a:solidFill>
              </a:rPr>
              <a:t>а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— річка в Україні, в межах Звенигородського і Тальнівського районів Черкаської області. Ліва притока Гірського Тікичу (басейн Південного Бугу</a:t>
            </a:r>
            <a:r>
              <a:rPr lang="vi-VN" dirty="0" smtClean="0">
                <a:solidFill>
                  <a:schemeClr val="tx1"/>
                </a:solidFill>
              </a:rPr>
              <a:t>).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Довжина</a:t>
            </a:r>
            <a:r>
              <a:rPr lang="ru-RU" dirty="0">
                <a:solidFill>
                  <a:schemeClr val="tx1"/>
                </a:solidFill>
              </a:rPr>
              <a:t> 33 км, </a:t>
            </a:r>
            <a:r>
              <a:rPr lang="ru-RU" dirty="0" err="1">
                <a:solidFill>
                  <a:schemeClr val="tx1"/>
                </a:solidFill>
              </a:rPr>
              <a:t>площа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басейну</a:t>
            </a:r>
            <a:r>
              <a:rPr lang="ru-RU" dirty="0">
                <a:solidFill>
                  <a:schemeClr val="tx1"/>
                </a:solidFill>
              </a:rPr>
              <a:t> 209 км². </a:t>
            </a:r>
            <a:r>
              <a:rPr lang="ru-RU" dirty="0" err="1">
                <a:solidFill>
                  <a:schemeClr val="tx1"/>
                </a:solidFill>
              </a:rPr>
              <a:t>Похил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річки</a:t>
            </a:r>
            <a:r>
              <a:rPr lang="ru-RU" dirty="0">
                <a:solidFill>
                  <a:schemeClr val="tx1"/>
                </a:solidFill>
              </a:rPr>
              <a:t> 2,6 м/км. Долина </a:t>
            </a:r>
            <a:r>
              <a:rPr lang="ru-RU" dirty="0" err="1">
                <a:solidFill>
                  <a:schemeClr val="tx1"/>
                </a:solidFill>
              </a:rPr>
              <a:t>завширшки</a:t>
            </a:r>
            <a:r>
              <a:rPr lang="ru-RU" dirty="0">
                <a:solidFill>
                  <a:schemeClr val="tx1"/>
                </a:solidFill>
              </a:rPr>
              <a:t> до 1,5—2 км. </a:t>
            </a:r>
            <a:r>
              <a:rPr lang="ru-RU" dirty="0" err="1">
                <a:solidFill>
                  <a:schemeClr val="tx1"/>
                </a:solidFill>
              </a:rPr>
              <a:t>Річище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звивисте</a:t>
            </a:r>
            <a:r>
              <a:rPr lang="ru-RU" dirty="0">
                <a:solidFill>
                  <a:schemeClr val="tx1"/>
                </a:solidFill>
              </a:rPr>
              <a:t>, береги </a:t>
            </a:r>
            <a:r>
              <a:rPr lang="ru-RU" dirty="0" err="1">
                <a:solidFill>
                  <a:schemeClr val="tx1"/>
                </a:solidFill>
              </a:rPr>
              <a:t>підвищені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Споруджено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ставків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Притоки: </a:t>
            </a:r>
            <a:r>
              <a:rPr lang="ru-RU" dirty="0" err="1">
                <a:solidFill>
                  <a:schemeClr val="tx1"/>
                </a:solidFill>
              </a:rPr>
              <a:t>Макшіболотський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Залізнорудний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праві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Макшиболото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бере</a:t>
            </a:r>
            <a:r>
              <a:rPr lang="ru-RU" dirty="0">
                <a:solidFill>
                  <a:schemeClr val="tx1"/>
                </a:solidFill>
              </a:rPr>
              <a:t> початок на </a:t>
            </a:r>
            <a:r>
              <a:rPr lang="ru-RU" dirty="0" err="1">
                <a:solidFill>
                  <a:schemeClr val="tx1"/>
                </a:solidFill>
              </a:rPr>
              <a:t>північний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села </a:t>
            </a:r>
            <a:r>
              <a:rPr lang="ru-RU" dirty="0" err="1">
                <a:solidFill>
                  <a:schemeClr val="tx1"/>
                </a:solidFill>
              </a:rPr>
              <a:t>Кобиляки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Звенигородський</a:t>
            </a:r>
            <a:r>
              <a:rPr lang="ru-RU" dirty="0">
                <a:solidFill>
                  <a:schemeClr val="tx1"/>
                </a:solidFill>
              </a:rPr>
              <a:t> район). </a:t>
            </a:r>
            <a:r>
              <a:rPr lang="ru-RU" dirty="0" err="1">
                <a:solidFill>
                  <a:schemeClr val="tx1"/>
                </a:solidFill>
              </a:rPr>
              <a:t>Тече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спершу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південний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схід</a:t>
            </a:r>
            <a:r>
              <a:rPr lang="ru-RU" dirty="0">
                <a:solidFill>
                  <a:schemeClr val="tx1"/>
                </a:solidFill>
              </a:rPr>
              <a:t>/</a:t>
            </a:r>
            <a:r>
              <a:rPr lang="ru-RU" dirty="0" err="1">
                <a:solidFill>
                  <a:schemeClr val="tx1"/>
                </a:solidFill>
              </a:rPr>
              <a:t>південь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пониззі</a:t>
            </a:r>
            <a:r>
              <a:rPr lang="ru-RU" dirty="0">
                <a:solidFill>
                  <a:schemeClr val="tx1"/>
                </a:solidFill>
              </a:rPr>
              <a:t> — на </a:t>
            </a:r>
            <a:r>
              <a:rPr lang="ru-RU" dirty="0" err="1">
                <a:solidFill>
                  <a:schemeClr val="tx1"/>
                </a:solidFill>
              </a:rPr>
              <a:t>південний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захід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захід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села </a:t>
            </a:r>
            <a:r>
              <a:rPr lang="ru-RU" dirty="0" err="1">
                <a:solidFill>
                  <a:schemeClr val="tx1"/>
                </a:solidFill>
              </a:rPr>
              <a:t>Кобринова</a:t>
            </a:r>
            <a:r>
              <a:rPr lang="ru-RU" dirty="0">
                <a:solidFill>
                  <a:schemeClr val="tx1"/>
                </a:solidFill>
              </a:rPr>
              <a:t> Гребля до гирла </a:t>
            </a:r>
            <a:r>
              <a:rPr lang="ru-RU" dirty="0" err="1">
                <a:solidFill>
                  <a:schemeClr val="tx1"/>
                </a:solidFill>
              </a:rPr>
              <a:t>річка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дуже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меандрує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місцями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тече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північ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місцями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південь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Впадає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Гірського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Тікичу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селами Веселий Кут і </a:t>
            </a:r>
            <a:r>
              <a:rPr lang="ru-RU" dirty="0" err="1">
                <a:solidFill>
                  <a:schemeClr val="tx1"/>
                </a:solidFill>
              </a:rPr>
              <a:t>Лащова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9479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656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</a:rPr>
              <a:t>Звідки пішла і що означає географічна  назва річки </a:t>
            </a:r>
            <a:r>
              <a:rPr lang="uk-UA" sz="3600" dirty="0" err="1" smtClean="0">
                <a:solidFill>
                  <a:schemeClr val="accent6">
                    <a:lumMod val="75000"/>
                  </a:schemeClr>
                </a:solidFill>
              </a:rPr>
              <a:t>Макшиболота</a:t>
            </a: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44824"/>
            <a:ext cx="8640960" cy="4824536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 smtClean="0"/>
              <a:t>                     </a:t>
            </a:r>
            <a:r>
              <a:rPr lang="uk-UA" sz="2800" i="1" dirty="0" smtClean="0">
                <a:solidFill>
                  <a:schemeClr val="tx1"/>
                </a:solidFill>
              </a:rPr>
              <a:t>Гідронім </a:t>
            </a:r>
            <a:r>
              <a:rPr lang="uk-UA" sz="2800" i="1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800" i="1" dirty="0" smtClean="0">
                <a:solidFill>
                  <a:schemeClr val="tx1"/>
                </a:solidFill>
              </a:rPr>
              <a:t> утворився з двох слів української мови «Мокрина» і «Болото». Але його віками так «обкатали», що він тепер вимовляється і пишеться як одне слово </a:t>
            </a:r>
            <a:r>
              <a:rPr lang="uk-UA" sz="2800" i="1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8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2800" i="1" dirty="0" smtClean="0">
                <a:solidFill>
                  <a:schemeClr val="tx1"/>
                </a:solidFill>
              </a:rPr>
              <a:t>                     З двох слів вона увійшла і в Каталог річок України виданий 1957 року- «</a:t>
            </a:r>
            <a:r>
              <a:rPr lang="uk-UA" sz="2800" i="1" dirty="0" err="1" smtClean="0">
                <a:solidFill>
                  <a:schemeClr val="tx1"/>
                </a:solidFill>
              </a:rPr>
              <a:t>Макші</a:t>
            </a:r>
            <a:r>
              <a:rPr lang="uk-UA" sz="2800" i="1" dirty="0" smtClean="0">
                <a:solidFill>
                  <a:schemeClr val="tx1"/>
                </a:solidFill>
              </a:rPr>
              <a:t> Болота»</a:t>
            </a:r>
          </a:p>
          <a:p>
            <a:r>
              <a:rPr lang="uk-UA" sz="2800" i="1" dirty="0" smtClean="0">
                <a:solidFill>
                  <a:schemeClr val="tx1"/>
                </a:solidFill>
              </a:rPr>
              <a:t>                    Друга частина гідроніма «Болото», яка без змін пройшла через століття нам зрозуміла. Вона показує, що річка і її долина грузькі, з надмірно зволоженим </a:t>
            </a:r>
            <a:r>
              <a:rPr lang="uk-UA" sz="2800" i="1" dirty="0" err="1" smtClean="0">
                <a:solidFill>
                  <a:schemeClr val="tx1"/>
                </a:solidFill>
              </a:rPr>
              <a:t>грунтом</a:t>
            </a:r>
            <a:r>
              <a:rPr lang="uk-UA" sz="2800" i="1" dirty="0" smtClean="0">
                <a:solidFill>
                  <a:schemeClr val="tx1"/>
                </a:solidFill>
              </a:rPr>
              <a:t>, плавнями та вологолюбною рослинністю.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362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6237312"/>
            <a:ext cx="288032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12968" cy="662473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uk-UA" dirty="0" smtClean="0"/>
              <a:t>     </a:t>
            </a:r>
            <a:r>
              <a:rPr lang="uk-UA" sz="2800" dirty="0" smtClean="0"/>
              <a:t>   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            </a:t>
            </a:r>
            <a:r>
              <a:rPr lang="uk-UA" sz="3000" i="1" dirty="0" smtClean="0">
                <a:solidFill>
                  <a:schemeClr val="tx1"/>
                </a:solidFill>
              </a:rPr>
              <a:t>А що означає перша частина гідроніма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Макрі</a:t>
            </a:r>
            <a:r>
              <a:rPr lang="uk-UA" sz="3000" i="1" dirty="0" smtClean="0">
                <a:solidFill>
                  <a:schemeClr val="tx1"/>
                </a:solidFill>
              </a:rPr>
              <a:t>», яка після «обкатки» перейшла, спочатку в «Мокші», а потім в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Макші</a:t>
            </a:r>
            <a:r>
              <a:rPr lang="uk-UA" sz="3000" i="1" dirty="0" smtClean="0">
                <a:solidFill>
                  <a:schemeClr val="tx1"/>
                </a:solidFill>
              </a:rPr>
              <a:t>» або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Макши</a:t>
            </a:r>
            <a:r>
              <a:rPr lang="uk-UA" sz="3000" i="1" dirty="0" smtClean="0">
                <a:solidFill>
                  <a:schemeClr val="tx1"/>
                </a:solidFill>
              </a:rPr>
              <a:t>» і злилися з другою частиною гідроніма «Болото», утворивши новий гідронім з одного слова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3000" i="1" dirty="0" smtClean="0">
                <a:solidFill>
                  <a:schemeClr val="tx1"/>
                </a:solidFill>
              </a:rPr>
              <a:t>», який  вживається населенням басейна річки і вбилось в офіціальні видання.</a:t>
            </a:r>
          </a:p>
          <a:p>
            <a:r>
              <a:rPr lang="uk-UA" sz="3000" i="1" dirty="0" smtClean="0">
                <a:solidFill>
                  <a:schemeClr val="tx1"/>
                </a:solidFill>
              </a:rPr>
              <a:t>             Перша частина гідроніма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Макрі</a:t>
            </a:r>
            <a:r>
              <a:rPr lang="uk-UA" sz="3000" i="1" dirty="0" smtClean="0">
                <a:solidFill>
                  <a:schemeClr val="tx1"/>
                </a:solidFill>
              </a:rPr>
              <a:t>», «Мокші», «</a:t>
            </a:r>
            <a:r>
              <a:rPr lang="uk-UA" sz="3000" i="1" dirty="0" err="1" smtClean="0">
                <a:solidFill>
                  <a:schemeClr val="tx1"/>
                </a:solidFill>
              </a:rPr>
              <a:t>Макші</a:t>
            </a:r>
            <a:r>
              <a:rPr lang="uk-UA" sz="3000" i="1" dirty="0" smtClean="0">
                <a:solidFill>
                  <a:schemeClr val="tx1"/>
                </a:solidFill>
              </a:rPr>
              <a:t>» – мають одне і теж значення: мокре </a:t>
            </a:r>
            <a:r>
              <a:rPr lang="uk-UA" sz="3000" i="1" dirty="0" err="1" smtClean="0">
                <a:solidFill>
                  <a:schemeClr val="tx1"/>
                </a:solidFill>
              </a:rPr>
              <a:t>місце,болото</a:t>
            </a:r>
            <a:r>
              <a:rPr lang="uk-UA" sz="3000" i="1" dirty="0" smtClean="0">
                <a:solidFill>
                  <a:schemeClr val="tx1"/>
                </a:solidFill>
              </a:rPr>
              <a:t>. Вони походять від староукраїнського слова «Мокрина». В словнику української мови, зібраному редакцією </a:t>
            </a:r>
            <a:r>
              <a:rPr lang="uk-UA" sz="3000" i="1" dirty="0" err="1" smtClean="0">
                <a:solidFill>
                  <a:schemeClr val="tx1"/>
                </a:solidFill>
              </a:rPr>
              <a:t>журнала</a:t>
            </a:r>
            <a:r>
              <a:rPr lang="uk-UA" sz="3000" i="1" dirty="0" smtClean="0">
                <a:solidFill>
                  <a:schemeClr val="tx1"/>
                </a:solidFill>
              </a:rPr>
              <a:t> «</a:t>
            </a:r>
            <a:r>
              <a:rPr lang="uk-UA" sz="3000" i="1" dirty="0" err="1" smtClean="0">
                <a:solidFill>
                  <a:schemeClr val="tx1"/>
                </a:solidFill>
              </a:rPr>
              <a:t>Киевская</a:t>
            </a:r>
            <a:r>
              <a:rPr lang="uk-UA" sz="3000" i="1" dirty="0" smtClean="0">
                <a:solidFill>
                  <a:schemeClr val="tx1"/>
                </a:solidFill>
              </a:rPr>
              <a:t> старина» значіння українського слова «Мокрина» пояснюється російською мовою: «</a:t>
            </a:r>
            <a:r>
              <a:rPr lang="uk-UA" sz="3000" i="1" dirty="0" err="1" smtClean="0">
                <a:solidFill>
                  <a:schemeClr val="tx1"/>
                </a:solidFill>
              </a:rPr>
              <a:t>Мокрое</a:t>
            </a:r>
            <a:r>
              <a:rPr lang="uk-UA" sz="3000" i="1" dirty="0" smtClean="0">
                <a:solidFill>
                  <a:schemeClr val="tx1"/>
                </a:solidFill>
              </a:rPr>
              <a:t> </a:t>
            </a:r>
            <a:r>
              <a:rPr lang="uk-UA" sz="3000" i="1" dirty="0" err="1" smtClean="0">
                <a:solidFill>
                  <a:schemeClr val="tx1"/>
                </a:solidFill>
              </a:rPr>
              <a:t>место</a:t>
            </a:r>
            <a:r>
              <a:rPr lang="uk-UA" sz="3000" i="1" dirty="0" smtClean="0">
                <a:solidFill>
                  <a:schemeClr val="tx1"/>
                </a:solidFill>
              </a:rPr>
              <a:t>, болото».</a:t>
            </a:r>
          </a:p>
          <a:p>
            <a:pPr marL="45720" indent="0">
              <a:buNone/>
            </a:pPr>
            <a:r>
              <a:rPr lang="uk-UA" dirty="0" smtClean="0"/>
              <a:t>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018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              </a:t>
            </a:r>
            <a:r>
              <a:rPr lang="uk-UA" sz="2800" i="1" dirty="0" smtClean="0">
                <a:solidFill>
                  <a:schemeClr val="tx1"/>
                </a:solidFill>
              </a:rPr>
              <a:t>Слово «Мокрина» раніше вживалося старими людьми, коли говорили про мокрі місця в левадах, які не просихають і літом.</a:t>
            </a:r>
          </a:p>
          <a:p>
            <a:r>
              <a:rPr lang="uk-UA" sz="2800" i="1" dirty="0">
                <a:solidFill>
                  <a:schemeClr val="tx1"/>
                </a:solidFill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</a:rPr>
              <a:t>             Як бачимо назва річки в минулому «</a:t>
            </a:r>
            <a:r>
              <a:rPr lang="uk-UA" sz="2800" i="1" dirty="0" err="1" smtClean="0">
                <a:solidFill>
                  <a:schemeClr val="tx1"/>
                </a:solidFill>
              </a:rPr>
              <a:t>Макрі</a:t>
            </a:r>
            <a:r>
              <a:rPr lang="uk-UA" sz="2800" i="1" dirty="0" smtClean="0">
                <a:solidFill>
                  <a:schemeClr val="tx1"/>
                </a:solidFill>
              </a:rPr>
              <a:t> болото» та «</a:t>
            </a:r>
            <a:r>
              <a:rPr lang="uk-UA" sz="2800" i="1" dirty="0" err="1" smtClean="0">
                <a:solidFill>
                  <a:schemeClr val="tx1"/>
                </a:solidFill>
              </a:rPr>
              <a:t>Макші</a:t>
            </a:r>
            <a:r>
              <a:rPr lang="uk-UA" sz="2800" i="1" dirty="0">
                <a:solidFill>
                  <a:schemeClr val="tx1"/>
                </a:solidFill>
              </a:rPr>
              <a:t> </a:t>
            </a:r>
            <a:r>
              <a:rPr lang="uk-UA" sz="2800" i="1" dirty="0" smtClean="0">
                <a:solidFill>
                  <a:schemeClr val="tx1"/>
                </a:solidFill>
              </a:rPr>
              <a:t>болото» і сучасна назва «</a:t>
            </a:r>
            <a:r>
              <a:rPr lang="uk-UA" sz="2800" i="1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800" i="1" dirty="0" smtClean="0">
                <a:solidFill>
                  <a:schemeClr val="tx1"/>
                </a:solidFill>
              </a:rPr>
              <a:t>» мають одне і теж значення – показують, що річка заболочена, з вологолюбною рослинністю та стоячою водою, тобто, річку називають її характеристикою.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6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7592" cy="72008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Вигадки щодо назви річки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568952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400" dirty="0" smtClean="0"/>
              <a:t>              </a:t>
            </a:r>
            <a:r>
              <a:rPr lang="uk-UA" sz="2400" dirty="0" smtClean="0">
                <a:solidFill>
                  <a:schemeClr val="tx1"/>
                </a:solidFill>
              </a:rPr>
              <a:t>Після Другої Світової війни 1941-1945 рр. доводилось чути від місцевих любителів краєзнавців, що нібито географічна назва річки «</a:t>
            </a:r>
            <a:r>
              <a:rPr lang="uk-UA" sz="2400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400" dirty="0" smtClean="0">
                <a:solidFill>
                  <a:schemeClr val="tx1"/>
                </a:solidFill>
              </a:rPr>
              <a:t>» – татарського походження.</a:t>
            </a:r>
          </a:p>
          <a:p>
            <a:pPr marL="45720" indent="0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               </a:t>
            </a:r>
            <a:r>
              <a:rPr lang="uk-UA" sz="2400" dirty="0" err="1" smtClean="0">
                <a:solidFill>
                  <a:schemeClr val="tx1"/>
                </a:solidFill>
              </a:rPr>
              <a:t>Обгрунтування</a:t>
            </a:r>
            <a:r>
              <a:rPr lang="uk-UA" sz="2400" dirty="0" smtClean="0">
                <a:solidFill>
                  <a:schemeClr val="tx1"/>
                </a:solidFill>
              </a:rPr>
              <a:t> цієї думки приводилося таке: слово «</a:t>
            </a:r>
            <a:r>
              <a:rPr lang="uk-UA" sz="2400" dirty="0" err="1" smtClean="0">
                <a:solidFill>
                  <a:schemeClr val="tx1"/>
                </a:solidFill>
              </a:rPr>
              <a:t>Макши</a:t>
            </a:r>
            <a:r>
              <a:rPr lang="uk-UA" sz="2400" dirty="0" smtClean="0">
                <a:solidFill>
                  <a:schemeClr val="tx1"/>
                </a:solidFill>
              </a:rPr>
              <a:t>» з татарської мови , яке рівнозначне слову з української мови – «Болото». </a:t>
            </a:r>
            <a:r>
              <a:rPr lang="uk-UA" sz="2400" dirty="0" err="1" smtClean="0">
                <a:solidFill>
                  <a:schemeClr val="tx1"/>
                </a:solidFill>
              </a:rPr>
              <a:t>Зєднанням</a:t>
            </a:r>
            <a:r>
              <a:rPr lang="uk-UA" sz="2400" dirty="0" smtClean="0">
                <a:solidFill>
                  <a:schemeClr val="tx1"/>
                </a:solidFill>
              </a:rPr>
              <a:t> татарського слова «</a:t>
            </a:r>
            <a:r>
              <a:rPr lang="uk-UA" sz="2400" dirty="0" err="1" smtClean="0">
                <a:solidFill>
                  <a:schemeClr val="tx1"/>
                </a:solidFill>
              </a:rPr>
              <a:t>Макши</a:t>
            </a:r>
            <a:r>
              <a:rPr lang="uk-UA" sz="2400" dirty="0" smtClean="0">
                <a:solidFill>
                  <a:schemeClr val="tx1"/>
                </a:solidFill>
              </a:rPr>
              <a:t>» з українським словом «Болото»,- як поясненням першого, утворено географічну назву річки – </a:t>
            </a:r>
            <a:r>
              <a:rPr lang="uk-UA" sz="2400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68247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20688"/>
            <a:ext cx="8856984" cy="5760639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    </a:t>
            </a:r>
            <a:r>
              <a:rPr lang="ru-RU" sz="2800" dirty="0" err="1" smtClean="0">
                <a:solidFill>
                  <a:schemeClr val="tx1"/>
                </a:solidFill>
              </a:rPr>
              <a:t>Щоб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пересвідчитися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дійсно</a:t>
            </a:r>
            <a:r>
              <a:rPr lang="ru-RU" sz="2800" dirty="0">
                <a:solidFill>
                  <a:schemeClr val="tx1"/>
                </a:solidFill>
              </a:rPr>
              <a:t> перша </a:t>
            </a:r>
            <a:r>
              <a:rPr lang="ru-RU" sz="2800" dirty="0" err="1">
                <a:solidFill>
                  <a:schemeClr val="tx1"/>
                </a:solidFill>
              </a:rPr>
              <a:t>частина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гідроніма</a:t>
            </a:r>
            <a:r>
              <a:rPr lang="ru-RU" sz="2800" dirty="0">
                <a:solidFill>
                  <a:schemeClr val="tx1"/>
                </a:solidFill>
              </a:rPr>
              <a:t> «</a:t>
            </a:r>
            <a:r>
              <a:rPr lang="ru-RU" sz="2800" dirty="0" err="1">
                <a:solidFill>
                  <a:schemeClr val="tx1"/>
                </a:solidFill>
              </a:rPr>
              <a:t>Макши</a:t>
            </a:r>
            <a:r>
              <a:rPr lang="ru-RU" sz="2800" dirty="0">
                <a:solidFill>
                  <a:schemeClr val="tx1"/>
                </a:solidFill>
              </a:rPr>
              <a:t>» з </a:t>
            </a:r>
            <a:r>
              <a:rPr lang="ru-RU" sz="2800" dirty="0" err="1">
                <a:solidFill>
                  <a:schemeClr val="tx1"/>
                </a:solidFill>
              </a:rPr>
              <a:t>татарської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мови</a:t>
            </a:r>
            <a:r>
              <a:rPr lang="ru-RU" sz="2800" dirty="0">
                <a:solidFill>
                  <a:schemeClr val="tx1"/>
                </a:solidFill>
              </a:rPr>
              <a:t> і </a:t>
            </a:r>
            <a:r>
              <a:rPr lang="ru-RU" sz="2800" dirty="0" err="1">
                <a:solidFill>
                  <a:schemeClr val="tx1"/>
                </a:solidFill>
              </a:rPr>
              <a:t>означає</a:t>
            </a:r>
            <a:r>
              <a:rPr lang="ru-RU" sz="2800" dirty="0">
                <a:solidFill>
                  <a:schemeClr val="tx1"/>
                </a:solidFill>
              </a:rPr>
              <a:t> «болото» автор </a:t>
            </a:r>
            <a:r>
              <a:rPr lang="ru-RU" sz="2800" dirty="0" err="1">
                <a:solidFill>
                  <a:schemeClr val="tx1"/>
                </a:solidFill>
              </a:rPr>
              <a:t>Історико-краєзнавчого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нарису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Аникій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Захаревич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переглянув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російсько-татарський</a:t>
            </a:r>
            <a:r>
              <a:rPr lang="ru-RU" sz="2800" dirty="0">
                <a:solidFill>
                  <a:schemeClr val="tx1"/>
                </a:solidFill>
              </a:rPr>
              <a:t> словник, а </a:t>
            </a:r>
            <a:r>
              <a:rPr lang="ru-RU" sz="2800" dirty="0" err="1">
                <a:solidFill>
                  <a:schemeClr val="tx1"/>
                </a:solidFill>
              </a:rPr>
              <a:t>також</a:t>
            </a:r>
            <a:r>
              <a:rPr lang="ru-RU" sz="2800" dirty="0">
                <a:solidFill>
                  <a:schemeClr val="tx1"/>
                </a:solidFill>
              </a:rPr>
              <a:t> словники </a:t>
            </a:r>
            <a:r>
              <a:rPr lang="ru-RU" sz="2800" dirty="0" err="1">
                <a:solidFill>
                  <a:schemeClr val="tx1"/>
                </a:solidFill>
              </a:rPr>
              <a:t>споріднених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мов</a:t>
            </a:r>
            <a:r>
              <a:rPr lang="ru-RU" sz="2800" dirty="0" smtClean="0">
                <a:solidFill>
                  <a:schemeClr val="tx1"/>
                </a:solidFill>
              </a:rPr>
              <a:t> – </a:t>
            </a:r>
            <a:r>
              <a:rPr lang="ru-RU" sz="2800" dirty="0" err="1" smtClean="0">
                <a:solidFill>
                  <a:schemeClr val="tx1"/>
                </a:solidFill>
              </a:rPr>
              <a:t>казацького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башкирського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киргиського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узбекського</a:t>
            </a:r>
            <a:r>
              <a:rPr lang="ru-RU" sz="2800" dirty="0" smtClean="0">
                <a:solidFill>
                  <a:schemeClr val="tx1"/>
                </a:solidFill>
              </a:rPr>
              <a:t> і </a:t>
            </a:r>
            <a:r>
              <a:rPr lang="ru-RU" sz="2800" dirty="0" err="1" smtClean="0">
                <a:solidFill>
                  <a:schemeClr val="tx1"/>
                </a:solidFill>
              </a:rPr>
              <a:t>монгольського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народів</a:t>
            </a:r>
            <a:r>
              <a:rPr lang="ru-RU" sz="2800" dirty="0" smtClean="0">
                <a:solidFill>
                  <a:schemeClr val="tx1"/>
                </a:solidFill>
              </a:rPr>
              <a:t> і </a:t>
            </a:r>
            <a:r>
              <a:rPr lang="ru-RU" sz="2800" dirty="0" err="1" smtClean="0">
                <a:solidFill>
                  <a:schemeClr val="tx1"/>
                </a:solidFill>
              </a:rPr>
              <a:t>впевнився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мовах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цих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народів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взагалі</a:t>
            </a:r>
            <a:r>
              <a:rPr lang="ru-RU" sz="2800" dirty="0" smtClean="0">
                <a:solidFill>
                  <a:schemeClr val="tx1"/>
                </a:solidFill>
              </a:rPr>
              <a:t> нема слова «</a:t>
            </a:r>
            <a:r>
              <a:rPr lang="ru-RU" sz="2800" dirty="0" err="1" smtClean="0">
                <a:solidFill>
                  <a:schemeClr val="tx1"/>
                </a:solidFill>
              </a:rPr>
              <a:t>Макши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</a:rPr>
              <a:t>або</a:t>
            </a:r>
            <a:r>
              <a:rPr lang="ru-RU" sz="2800" dirty="0" smtClean="0">
                <a:solidFill>
                  <a:schemeClr val="tx1"/>
                </a:solidFill>
              </a:rPr>
              <a:t> «Мокши».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       Думки любителів краєзнавців, про те, що гідронім </a:t>
            </a:r>
            <a:r>
              <a:rPr lang="uk-UA" sz="2800" dirty="0" err="1" smtClean="0">
                <a:solidFill>
                  <a:schemeClr val="tx1"/>
                </a:solidFill>
              </a:rPr>
              <a:t>Макшиболота</a:t>
            </a:r>
            <a:r>
              <a:rPr lang="uk-UA" sz="2800" dirty="0" smtClean="0">
                <a:solidFill>
                  <a:schemeClr val="tx1"/>
                </a:solidFill>
              </a:rPr>
              <a:t> нібито татарського походження – помилкова.</a:t>
            </a:r>
          </a:p>
          <a:p>
            <a:pPr marL="45720" indent="0" algn="r">
              <a:buNone/>
            </a:pPr>
            <a:r>
              <a:rPr lang="uk-UA" dirty="0" smtClean="0">
                <a:solidFill>
                  <a:srgbClr val="00B050"/>
                </a:solidFill>
              </a:rPr>
              <a:t>                                                  Матеріали взяті з Історико-краєзнавчого нарису «Село </a:t>
            </a:r>
            <a:r>
              <a:rPr lang="uk-UA" dirty="0" err="1" smtClean="0">
                <a:solidFill>
                  <a:srgbClr val="00B050"/>
                </a:solidFill>
              </a:rPr>
              <a:t>Кобринова</a:t>
            </a:r>
            <a:r>
              <a:rPr lang="uk-UA" dirty="0" smtClean="0">
                <a:solidFill>
                  <a:srgbClr val="00B050"/>
                </a:solidFill>
              </a:rPr>
              <a:t> Гребля» автор Аникій </a:t>
            </a:r>
            <a:r>
              <a:rPr lang="uk-UA" dirty="0" err="1" smtClean="0">
                <a:solidFill>
                  <a:srgbClr val="00B050"/>
                </a:solidFill>
              </a:rPr>
              <a:t>Захаревич</a:t>
            </a:r>
            <a:r>
              <a:rPr lang="uk-UA" dirty="0" smtClean="0">
                <a:solidFill>
                  <a:srgbClr val="00B050"/>
                </a:solidFill>
              </a:rPr>
              <a:t>  Київ – 1979 та мережа Інтернет</a:t>
            </a:r>
            <a:endParaRPr lang="ru-RU" dirty="0">
              <a:solidFill>
                <a:srgbClr val="00B050"/>
              </a:solidFill>
            </a:endParaRPr>
          </a:p>
          <a:p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2800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</TotalTime>
  <Words>776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Інтернет- проект обласної Ліги старшокласників  «З Україною в серці»</vt:lpstr>
      <vt:lpstr>Слайд 2</vt:lpstr>
      <vt:lpstr>Слайд 3</vt:lpstr>
      <vt:lpstr>Макшиболота </vt:lpstr>
      <vt:lpstr>Звідки пішла і що означає географічна  назва річки Макшиболота?</vt:lpstr>
      <vt:lpstr>Слайд 6</vt:lpstr>
      <vt:lpstr>Слайд 7</vt:lpstr>
      <vt:lpstr>Вигадки щодо назви річки</vt:lpstr>
      <vt:lpstr>Слайд 9</vt:lpstr>
      <vt:lpstr>Вірш Ліни Костенко «Ще назва є, а річки вже немає»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Інтернет- проект обласної Ліги старшокласників  «З Україною в серці»</dc:title>
  <dc:creator>ПК</dc:creator>
  <cp:lastModifiedBy>WinRoNe</cp:lastModifiedBy>
  <cp:revision>17</cp:revision>
  <dcterms:created xsi:type="dcterms:W3CDTF">2019-09-06T20:28:01Z</dcterms:created>
  <dcterms:modified xsi:type="dcterms:W3CDTF">2019-09-10T09:11:28Z</dcterms:modified>
</cp:coreProperties>
</file>